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4630400" cy="8229600"/>
  <p:notesSz cx="8229600" cy="14630400"/>
  <p:embeddedFontLst>
    <p:embeddedFont>
      <p:font typeface="Gelasio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2413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8754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Clustering &amp; Portfolio Construction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95832"/>
            <a:ext cx="53741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Από το σύνολο στους «τύπους» μετοχών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490323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Ξεκινάμε από ~50 US μετοχές και αναζητούμε «τύπους» με παρόμοια συμπεριφορά ρίσκου/απόδοσης. Χρησιμοποιούμε PCA για καθαρισμό σήματος και K-Means για σχηματισμό clusters. Για κάθε cluster, χτίζουμε δύο χαρτοφυλάκια και τα συγκρίνουμε με EW benchmark.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42542"/>
            <a:ext cx="61435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Δεδομένα &amp; Benchmark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191482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464342"/>
          </a:solidFill>
          <a:ln w="30480">
            <a:solidFill>
              <a:srgbClr val="C49F8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763310" y="5191482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C49F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142524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Ημερήσια Δεδομένα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5939195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Παράθυρο αξιολόγησης ~251 συνεδριάσεων για ακριβή ανάλυση.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5191482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464342"/>
          </a:solidFill>
          <a:ln w="30480">
            <a:solidFill>
              <a:srgbClr val="C49F8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7398067" y="5191482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C49F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7777282" y="5448776"/>
            <a:ext cx="35517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Equal-Weighted Benchmark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777282" y="5939195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Μέσος των ημερήσιων αποδόσεων όλου του συνόλου, αποφυγή sector/size bias.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4718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Features → PCA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046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Τι συμπυκνώνουμε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2945249"/>
            <a:ext cx="35015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Χτίζουμε features γύρω από μέγεθος/ρευστότητα (LogADV, Turnover) και ρίσκο/ορμή (RealizedVol_21, MaxDrawdown_12m, Beta_EW, Momentum).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326737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Κανονικοποίηση και εφαρμογή </a:t>
            </a:r>
            <a:r>
              <a:rPr lang="en-US" sz="17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PCA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με </a:t>
            </a:r>
            <a:r>
              <a:rPr lang="en-US" sz="17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k=3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συστατικά εξηγούμε </a:t>
            </a:r>
            <a:r>
              <a:rPr lang="en-US" sz="1750" b="1" dirty="0">
                <a:solidFill>
                  <a:srgbClr val="C49F8C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90.84%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της διακύμανσης.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9647858" y="2059192"/>
            <a:ext cx="4165189" cy="3141226"/>
          </a:xfrm>
          <a:prstGeom prst="roundRect">
            <a:avLst>
              <a:gd name="adj" fmla="val 1083"/>
            </a:avLst>
          </a:prstGeom>
          <a:solidFill>
            <a:srgbClr val="33221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10461662" y="2085227"/>
            <a:ext cx="253757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PC1</a:t>
            </a:r>
            <a:r>
              <a:rPr lang="en-US" sz="1750" dirty="0">
                <a:solidFill>
                  <a:srgbClr val="FFFFFF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φορτίζεται από RealizedVol_21, Beta_EW, MaxDrawdown_12m, LogADV, Turnover — «άξονας κινδύνου/ρευστότητας».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64DE2BC-C815-56BC-FF1C-FFE6126A7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7858" y="4928839"/>
            <a:ext cx="4134017" cy="27231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42718"/>
            <a:ext cx="67675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Επιλογή Αριθμού Clusters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79165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146703"/>
            <a:ext cx="3664744" cy="30480"/>
          </a:xfrm>
          <a:prstGeom prst="rect">
            <a:avLst/>
          </a:prstGeom>
          <a:solidFill>
            <a:srgbClr val="C49F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280190" y="3321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Σάρωση K=2..10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80190" y="3811429"/>
            <a:ext cx="36647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Αξιολόγηση με Elbow (Inertia) και Silhouette metrics.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171748" y="279165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71748" y="3146703"/>
            <a:ext cx="3664863" cy="30480"/>
          </a:xfrm>
          <a:prstGeom prst="rect">
            <a:avLst/>
          </a:prstGeom>
          <a:solidFill>
            <a:srgbClr val="C49F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0171748" y="3321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Εύρεση Βέλτιστου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171748" y="3811429"/>
            <a:ext cx="3664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Το γόνατο και η κορυφή Silhouette (~0.33–0.34) στο </a:t>
            </a:r>
            <a:r>
              <a:rPr lang="en-US" sz="1750" b="1" dirty="0">
                <a:solidFill>
                  <a:srgbClr val="C49F8C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K=6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80190" y="493406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5289113"/>
            <a:ext cx="7556421" cy="30480"/>
          </a:xfrm>
          <a:prstGeom prst="rect">
            <a:avLst/>
          </a:prstGeom>
          <a:solidFill>
            <a:srgbClr val="C49F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280190" y="54634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280190" y="595383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1ABD31E-694C-98CC-F393-DAB3CA2B9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391149"/>
            <a:ext cx="6972904" cy="26519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6731" y="582573"/>
            <a:ext cx="5288637" cy="661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Γνωρίστε τα Clusters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226731" y="1560909"/>
            <a:ext cx="7663339" cy="1218843"/>
          </a:xfrm>
          <a:prstGeom prst="roundRect">
            <a:avLst>
              <a:gd name="adj" fmla="val 2603"/>
            </a:avLst>
          </a:prstGeom>
          <a:solidFill>
            <a:srgbClr val="C49F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438186" y="1772364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C0 — Αμυντικό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438186" y="2229803"/>
            <a:ext cx="7240429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Χαμηλότερη μεταβλητότητα, ασφαλής ζώνη.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6226731" y="2991207"/>
            <a:ext cx="7663339" cy="1218843"/>
          </a:xfrm>
          <a:prstGeom prst="roundRect">
            <a:avLst>
              <a:gd name="adj" fmla="val 2603"/>
            </a:avLst>
          </a:prstGeom>
          <a:solidFill>
            <a:srgbClr val="C49F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438186" y="3202662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C2 — Ισορροπημένο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6438186" y="3660100"/>
            <a:ext cx="7240429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Mid-beta, ισορροπία ρίσκου/απόδοσης.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26731" y="4421505"/>
            <a:ext cx="7663339" cy="1218843"/>
          </a:xfrm>
          <a:prstGeom prst="roundRect">
            <a:avLst>
              <a:gd name="adj" fmla="val 2603"/>
            </a:avLst>
          </a:prstGeom>
          <a:solidFill>
            <a:srgbClr val="C49F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438186" y="4632960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C4 — Επιθετικό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438186" y="5090398"/>
            <a:ext cx="7240429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Υψηλό beta/vol, μεγάλες διακυμάνσεις.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226731" y="5851803"/>
            <a:ext cx="7663339" cy="1218843"/>
          </a:xfrm>
          <a:prstGeom prst="roundRect">
            <a:avLst>
              <a:gd name="adj" fmla="val 2603"/>
            </a:avLst>
          </a:prstGeom>
          <a:solidFill>
            <a:srgbClr val="C49F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438186" y="6063258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C5 — Ευάλωτο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6438186" y="6520696"/>
            <a:ext cx="7240429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Αρνητικές επιδόσεις στο δείγμα.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6226731" y="7308533"/>
            <a:ext cx="7663339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Τα clusters ξεχωρίζουν κυρίως από το ρίσκο και τη ρευστότητα.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58466"/>
            <a:ext cx="74374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Κατασκευή Χαρτοφυλακίων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107406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2334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Equal-Weight (EW)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2824639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Baseline προσέγγιση για κάθε cluster.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468291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36951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Minimum-Variance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4185523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SLSQP, no-shorts με ρεαλιστικά όρια.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829175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5055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Σύγκριση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41074" y="5546408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Μέτρηση έναντι EW benchmark.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6280190" y="644521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Εφαρμόζουμε ελάχιστο βάρος, ανώτατο cap ανά θέση, και </a:t>
            </a:r>
            <a:r>
              <a:rPr lang="en-US" sz="17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shrinkage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στις συνδιακυμάνσεις για αποφυγή υπερσυγκέντρωσης.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2568" y="427315"/>
            <a:ext cx="4984432" cy="484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Αποτελέσματα — Ο Νικητής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810815" y="2217019"/>
            <a:ext cx="1906786" cy="387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1.90</a:t>
            </a:r>
            <a:endParaRPr lang="en-US" sz="30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03" y="1294157"/>
            <a:ext cx="2325410" cy="232541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72014" y="3745527"/>
            <a:ext cx="1937861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Sharpe Ratio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11469146" y="2263088"/>
            <a:ext cx="1906786" cy="387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33.7%</a:t>
            </a:r>
            <a:endParaRPr lang="en-US" sz="30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9834" y="1357253"/>
            <a:ext cx="2325410" cy="232541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1469146" y="3803750"/>
            <a:ext cx="1937861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Ετήσια Απόδοση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810815" y="5300523"/>
            <a:ext cx="1906786" cy="387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17.8%</a:t>
            </a:r>
            <a:endParaRPr lang="en-US" sz="30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03" y="4433827"/>
            <a:ext cx="2325410" cy="232541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10815" y="6812398"/>
            <a:ext cx="2141101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Ετήσια Μεταβλητότητα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11275371" y="5304217"/>
            <a:ext cx="1906786" cy="387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-17%</a:t>
            </a:r>
            <a:endParaRPr lang="en-US" sz="30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5371" y="4414419"/>
            <a:ext cx="2325410" cy="232541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1469146" y="6790462"/>
            <a:ext cx="1937861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Max Drawdown</a:t>
            </a:r>
            <a:endParaRPr lang="en-US" sz="1500" dirty="0"/>
          </a:p>
        </p:txBody>
      </p:sp>
      <p:sp>
        <p:nvSpPr>
          <p:cNvPr id="15" name="Text 9"/>
          <p:cNvSpPr/>
          <p:nvPr/>
        </p:nvSpPr>
        <p:spPr>
          <a:xfrm>
            <a:off x="542568" y="7306270"/>
            <a:ext cx="13545264" cy="496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Το </a:t>
            </a:r>
            <a:r>
              <a:rPr lang="en-US" sz="12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Cluster2_EW</a:t>
            </a:r>
            <a:r>
              <a:rPr lang="en-US" sz="1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ακολουθεί (Sharpe ≈ 1.66, AnnReturn ≈ 31.4%). Το </a:t>
            </a:r>
            <a:r>
              <a:rPr lang="en-US" sz="12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Cluster0</a:t>
            </a:r>
            <a:r>
              <a:rPr lang="en-US" sz="1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είναι η «ασφαλής ζώνη» (AnnVol ~12–13%), ενώ το </a:t>
            </a:r>
            <a:r>
              <a:rPr lang="en-US" sz="12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Cluster4</a:t>
            </a:r>
            <a:r>
              <a:rPr lang="en-US" sz="1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εντυπωσιάζει (~50% απόδοση) με πολύ υψηλή μεταβλητότητα (~53%). Το </a:t>
            </a:r>
            <a:r>
              <a:rPr lang="en-US" sz="12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Cluster5</a:t>
            </a:r>
            <a:r>
              <a:rPr lang="en-US" sz="1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αποδίδει αρνητικά (~−45%).</a:t>
            </a:r>
            <a:endParaRPr lang="en-US" sz="12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7F40A4-981D-31F4-E17B-EBA2705D50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3778" y="2720831"/>
            <a:ext cx="8024555" cy="240812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59004"/>
            <a:ext cx="72101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CAPM Ανάλυση &amp; Πρόταση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734758"/>
            <a:ext cx="436721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Τι σημαίνει με όρους CAPM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5386864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Το </a:t>
            </a:r>
            <a:r>
              <a:rPr lang="en-US" sz="1750" b="1" dirty="0">
                <a:solidFill>
                  <a:srgbClr val="C49F8C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Cluster2_MinVar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έχει θετικό annualized alpha </a:t>
            </a:r>
            <a:r>
              <a:rPr lang="en-US" sz="17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~+29–30%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με </a:t>
            </a:r>
            <a:r>
              <a:rPr lang="en-US" sz="17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beta &lt; 1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— «πληρώνεται» πέρα από την αγορά με ελεγχόμενο ρίσκο.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67964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Αντίθετα, </a:t>
            </a:r>
            <a:r>
              <a:rPr lang="en-US" sz="17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Cluster4/5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έχουν </a:t>
            </a:r>
            <a:r>
              <a:rPr lang="en-US" sz="17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beta ~2+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άρα έντονη σύνδεση με συστημικό κίνδυνο και μεγάλα drawdowns.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9521" y="4734758"/>
            <a:ext cx="341983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Ενδεικτική Κατανομή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599521" y="53868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Core: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Cluster2_MinVar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58290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Αμυντικό στρώμα: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Cluster0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627126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Δορυφορική έκθεση: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Cluster4 (περιορισμένη)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671345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Αποφυγή: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Cluster5 &amp; Cluster1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451</Words>
  <Application>Microsoft Office PowerPoint</Application>
  <PresentationFormat>Custom</PresentationFormat>
  <Paragraphs>66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Gelasio</vt:lpstr>
      <vt:lpstr>Arial</vt:lpstr>
      <vt:lpstr>Gelasio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Vasilika CAMI</cp:lastModifiedBy>
  <cp:revision>3</cp:revision>
  <dcterms:created xsi:type="dcterms:W3CDTF">2025-11-12T21:01:33Z</dcterms:created>
  <dcterms:modified xsi:type="dcterms:W3CDTF">2025-11-13T10:27:26Z</dcterms:modified>
</cp:coreProperties>
</file>